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embeddedFontLst>
    <p:embeddedFont>
      <p:font typeface="Lexend" panose="020B0604020202020204" charset="0"/>
      <p:regular r:id="rId10"/>
      <p:bold r:id="rId11"/>
    </p:embeddedFont>
    <p:embeddedFont>
      <p:font typeface="Nunito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69f5f90b3dea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69f5f90b3dea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db9b9de70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db9b9de70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b9b9de705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b9b9de705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69f5f90b6c32a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69f5f90b6c32a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db9b9de70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db9b9de70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db9b9de705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db9b9de705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b9b9de705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b9b9de705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4650" y="160350"/>
            <a:ext cx="4626800" cy="46268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5184975" y="787722"/>
            <a:ext cx="3829200" cy="25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ro" sz="3600" b="1">
                <a:solidFill>
                  <a:srgbClr val="2B4C7E"/>
                </a:solidFill>
                <a:latin typeface="Lexend"/>
                <a:ea typeface="Lexend"/>
                <a:cs typeface="Lexend"/>
                <a:sym typeface="Lexend"/>
              </a:rPr>
              <a:t>Republica Moldova parte din familia europeană</a:t>
            </a:r>
            <a:endParaRPr sz="3600" b="1">
              <a:solidFill>
                <a:srgbClr val="2B4C7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224975"/>
            <a:ext cx="8520600" cy="259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>
                <a:latin typeface="Nunito"/>
                <a:ea typeface="Nunito"/>
                <a:cs typeface="Nunito"/>
                <a:sym typeface="Nunito"/>
              </a:rPr>
              <a:t>Ați văzut o poveste frumoasă despre țara noastră… haideți să descoperim împreună ce ne-a învățat ea. </a:t>
            </a: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>
                <a:latin typeface="Nunito"/>
                <a:ea typeface="Nunito"/>
                <a:cs typeface="Nunito"/>
                <a:sym typeface="Nunito"/>
              </a:rPr>
              <a:t>Pentru a ne organiza ideile, vom lucra cu o </a:t>
            </a:r>
            <a:r>
              <a:rPr lang="ro" i="1">
                <a:solidFill>
                  <a:srgbClr val="0000FF"/>
                </a:solidFill>
                <a:latin typeface="Nunito"/>
                <a:ea typeface="Nunito"/>
                <a:cs typeface="Nunito"/>
                <a:sym typeface="Nunito"/>
              </a:rPr>
              <a:t>steluță inteligentă</a:t>
            </a:r>
            <a:r>
              <a:rPr lang="ro">
                <a:latin typeface="Nunito"/>
                <a:ea typeface="Nunito"/>
                <a:cs typeface="Nunito"/>
                <a:sym typeface="Nunito"/>
              </a:rPr>
              <a:t>. </a:t>
            </a:r>
            <a:endParaRPr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61" name="Google Shape;61;p14" title="giphy.gi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09030">
            <a:off x="1103600" y="2822975"/>
            <a:ext cx="2015725" cy="201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159050" y="1439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457200" lvl="0" indent="-349250" algn="l" rtl="0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900"/>
              <a:buAutoNum type="arabicPeriod"/>
            </a:pPr>
            <a:r>
              <a:rPr lang="ro" sz="1900" b="1" i="1">
                <a:solidFill>
                  <a:srgbClr val="0000FF"/>
                </a:solidFill>
              </a:rPr>
              <a:t>Steluța inteligentă</a:t>
            </a:r>
            <a:endParaRPr sz="1900" b="1" i="1">
              <a:solidFill>
                <a:srgbClr val="0000FF"/>
              </a:solidFill>
            </a:endParaRPr>
          </a:p>
        </p:txBody>
      </p:sp>
      <p:pic>
        <p:nvPicPr>
          <p:cNvPr id="67" name="Google Shape;67;p15" title="pngtree-happy-star-sticker-on-white-background-clipart-vector-png-image_1596949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70875" y="983675"/>
            <a:ext cx="3429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3473425" y="927700"/>
            <a:ext cx="159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2000">
                <a:solidFill>
                  <a:srgbClr val="6AA84F"/>
                </a:solidFill>
              </a:rPr>
              <a:t>⭐ Cine? </a:t>
            </a:r>
            <a:endParaRPr sz="2000">
              <a:solidFill>
                <a:srgbClr val="6AA84F"/>
              </a:solidFill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5366625" y="2001025"/>
            <a:ext cx="10827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2000">
                <a:solidFill>
                  <a:srgbClr val="FF9900"/>
                </a:solidFill>
              </a:rPr>
              <a:t>⭐ Ce? </a:t>
            </a:r>
            <a:endParaRPr sz="2000">
              <a:solidFill>
                <a:srgbClr val="FF9900"/>
              </a:solidFill>
            </a:endParaRPr>
          </a:p>
        </p:txBody>
      </p:sp>
      <p:sp>
        <p:nvSpPr>
          <p:cNvPr id="70" name="Google Shape;70;p15"/>
          <p:cNvSpPr txBox="1"/>
          <p:nvPr/>
        </p:nvSpPr>
        <p:spPr>
          <a:xfrm>
            <a:off x="4885150" y="3913900"/>
            <a:ext cx="14115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2000">
                <a:solidFill>
                  <a:srgbClr val="E06666"/>
                </a:solidFill>
              </a:rPr>
              <a:t>⭐ Unde? </a:t>
            </a:r>
            <a:endParaRPr sz="2000">
              <a:solidFill>
                <a:srgbClr val="E06666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1890650" y="3913900"/>
            <a:ext cx="13059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2000">
                <a:solidFill>
                  <a:srgbClr val="9900FF"/>
                </a:solidFill>
              </a:rPr>
              <a:t>⭐ Cum? </a:t>
            </a:r>
            <a:endParaRPr sz="2000">
              <a:solidFill>
                <a:srgbClr val="9900FF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964975" y="2149000"/>
            <a:ext cx="15903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2000">
                <a:solidFill>
                  <a:srgbClr val="FF00FF"/>
                </a:solidFill>
              </a:rPr>
              <a:t>⭐ De ce? </a:t>
            </a:r>
            <a:endParaRPr sz="2000">
              <a:solidFill>
                <a:srgbClr val="FF00FF"/>
              </a:solidFill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6977775" y="110375"/>
            <a:ext cx="2066700" cy="38634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800" b="1" dirty="0">
                <a:solidFill>
                  <a:srgbClr val="0000FF"/>
                </a:solidFill>
                <a:latin typeface="Nunito"/>
                <a:ea typeface="Nunito"/>
                <a:cs typeface="Nunito"/>
                <a:sym typeface="Nunito"/>
              </a:rPr>
              <a:t>Exemple:</a:t>
            </a:r>
            <a:endParaRPr sz="1800" b="1" dirty="0">
              <a:solidFill>
                <a:srgbClr val="0000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00FF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200" dirty="0"/>
              <a:t>Cine sunt oamenii despre care am auzit în film? </a:t>
            </a: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200" dirty="0"/>
              <a:t>Ce am aflat despre Republica Moldova? </a:t>
            </a: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200" dirty="0"/>
              <a:t>Unde se află Republica Moldova?</a:t>
            </a: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200" dirty="0"/>
              <a:t> </a:t>
            </a: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200" dirty="0"/>
              <a:t>Cum arătăm că suntem europeni? </a:t>
            </a: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1200" dirty="0"/>
              <a:t>De ce vrem să fim în familia europeană?</a:t>
            </a:r>
            <a:endParaRPr sz="12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3748425" y="0"/>
            <a:ext cx="5260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450"/>
              </a:spcBef>
              <a:spcAft>
                <a:spcPts val="0"/>
              </a:spcAft>
              <a:buNone/>
            </a:pPr>
            <a:r>
              <a:rPr lang="ro" sz="2100" b="1">
                <a:solidFill>
                  <a:srgbClr val="2B4C7E"/>
                </a:solidFill>
                <a:latin typeface="Nunito"/>
                <a:ea typeface="Nunito"/>
                <a:cs typeface="Nunito"/>
                <a:sym typeface="Nunito"/>
              </a:rPr>
              <a:t>2. </a:t>
            </a:r>
            <a:r>
              <a:rPr lang="ro" sz="21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🌳 Sunt european! </a:t>
            </a:r>
            <a:endParaRPr sz="21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marR="0" lvl="0" indent="0" algn="ctr" rtl="0">
              <a:spcBef>
                <a:spcPts val="450"/>
              </a:spcBef>
              <a:spcAft>
                <a:spcPts val="450"/>
              </a:spcAft>
              <a:buNone/>
            </a:pPr>
            <a:r>
              <a:rPr lang="ro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(Competăm spațiile libere folosind cuvintele potrivite)</a:t>
            </a:r>
            <a:endParaRPr b="1">
              <a:solidFill>
                <a:srgbClr val="2B4C7E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79" name="Google Shape;79;p16"/>
          <p:cNvSpPr txBox="1"/>
          <p:nvPr/>
        </p:nvSpPr>
        <p:spPr>
          <a:xfrm>
            <a:off x="285750" y="857250"/>
            <a:ext cx="4572000" cy="14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360"/>
              </a:spcAft>
              <a:buNone/>
            </a:pPr>
            <a:endParaRPr sz="1980">
              <a:solidFill>
                <a:srgbClr val="1E2D3D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" name="Google Shape;80;p16"/>
          <p:cNvSpPr txBox="1"/>
          <p:nvPr/>
        </p:nvSpPr>
        <p:spPr>
          <a:xfrm>
            <a:off x="-33750" y="0"/>
            <a:ext cx="3606000" cy="491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dk1"/>
                </a:solidFill>
              </a:rPr>
              <a:t>Mă numesc ___________ și sunt din Republica ____________.</a:t>
            </a:r>
            <a:br>
              <a:rPr lang="ro" sz="1300">
                <a:solidFill>
                  <a:schemeClr val="dk1"/>
                </a:solidFill>
              </a:rPr>
            </a:br>
            <a:r>
              <a:rPr lang="ro" sz="1300">
                <a:solidFill>
                  <a:schemeClr val="dk1"/>
                </a:solidFill>
              </a:rPr>
              <a:t>Țara mea face parte din ___________ și are o istorie și o cultură bogată.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dk1"/>
                </a:solidFill>
              </a:rPr>
              <a:t>Sunt european pentru că vorbesc limba_____, care este o limbă ____________.    De asemenea, respect valori importante, cum ar fi __________, _________ și ______________.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dk1"/>
                </a:solidFill>
              </a:rPr>
              <a:t>În istoria țării mele au existat oameni deosebiți, precum _________________ și __________________, care au dat dovadă de ______________ și _________________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o" sz="1300">
                <a:solidFill>
                  <a:schemeClr val="dk1"/>
                </a:solidFill>
              </a:rPr>
              <a:t>Republica Moldova este legată de alte țări europene, precum ___________, _________ și ____________.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o" sz="1300">
                <a:solidFill>
                  <a:schemeClr val="dk1"/>
                </a:solidFill>
              </a:rPr>
              <a:t>Eu sunt un copil_______________ și arăt acest lucru atunci când__________________ și ______________ pe cei din jur.</a:t>
            </a:r>
            <a:endParaRPr sz="17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1" name="Google Shape;8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72250" y="806467"/>
            <a:ext cx="5524773" cy="368318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6"/>
          <p:cNvSpPr txBox="1"/>
          <p:nvPr/>
        </p:nvSpPr>
        <p:spPr>
          <a:xfrm>
            <a:off x="3417250" y="4227500"/>
            <a:ext cx="5524800" cy="831300"/>
          </a:xfrm>
          <a:prstGeom prst="rect">
            <a:avLst/>
          </a:prstGeom>
          <a:solidFill>
            <a:srgbClr val="FFE599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b="1" i="1">
                <a:latin typeface="Nunito"/>
                <a:ea typeface="Nunito"/>
                <a:cs typeface="Nunito"/>
                <a:sym typeface="Nunito"/>
              </a:rPr>
              <a:t>Moldova, Europa, respect,  latină, respect, pace, ajutor, Ștefan cel Mare, română, România, curaj, înțelepciune, Italia, Franța, european, ajut, Dimitrie Cantemir</a:t>
            </a:r>
            <a:endParaRPr b="1" i="1"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/>
        </p:nvSpPr>
        <p:spPr>
          <a:xfrm>
            <a:off x="224750" y="2980800"/>
            <a:ext cx="4239900" cy="21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Priviți acest zid!</a:t>
            </a:r>
            <a:b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El nu este făcut din piatră, ci din valorile și gândurile voastre.</a:t>
            </a:r>
            <a:endParaRPr sz="15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ro" sz="1500" b="1">
                <a:solidFill>
                  <a:srgbClr val="0000FF"/>
                </a:solidFill>
                <a:latin typeface="Nunito"/>
                <a:ea typeface="Nunito"/>
                <a:cs typeface="Nunito"/>
                <a:sym typeface="Nunito"/>
              </a:rPr>
              <a:t>El arată că noi suntem uniți prin respect, bunătate și dorința de a trăi în pace.</a:t>
            </a:r>
            <a:br>
              <a:rPr lang="ro" sz="1500" b="1">
                <a:solidFill>
                  <a:srgbClr val="0000FF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o" sz="1500" b="1">
                <a:solidFill>
                  <a:srgbClr val="0000FF"/>
                </a:solidFill>
                <a:latin typeface="Nunito"/>
                <a:ea typeface="Nunito"/>
                <a:cs typeface="Nunito"/>
                <a:sym typeface="Nunito"/>
              </a:rPr>
              <a:t> Așa construim împreună viitorul Republicii Moldova în Europa.</a:t>
            </a:r>
            <a:endParaRPr sz="1500" b="1">
              <a:solidFill>
                <a:srgbClr val="0000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88" name="Google Shape;88;p17"/>
          <p:cNvSpPr txBox="1"/>
          <p:nvPr/>
        </p:nvSpPr>
        <p:spPr>
          <a:xfrm>
            <a:off x="0" y="0"/>
            <a:ext cx="9009300" cy="278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None/>
            </a:pPr>
            <a:r>
              <a:rPr lang="ro" sz="20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🧱 Exercițiul 3: Zidul valorilor europene</a:t>
            </a:r>
            <a:endParaRPr sz="2000" b="1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unito"/>
              <a:buChar char="●"/>
            </a:pP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Dragi copii, fiecare dintre voi are în mână o </a:t>
            </a:r>
            <a:r>
              <a:rPr lang="ro" sz="1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foaie colorată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pe care este desenată ”</a:t>
            </a:r>
            <a:r>
              <a:rPr lang="ro" sz="1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o cărămidă”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5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unito"/>
              <a:buChar char="●"/>
            </a:pP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Pe această cărămidă, vă rog să </a:t>
            </a:r>
            <a:r>
              <a:rPr lang="ro" sz="1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scrieți o valoare sau un lucru important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care credeți că ne leagă pe noi, pe Republica Moldova, de Europa.</a:t>
            </a:r>
            <a:b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</a:b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Poate fi un cuvânt precum: </a:t>
            </a:r>
            <a:r>
              <a:rPr lang="ro" sz="1500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respect, pace, ajutor, prietenie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sau orice altă </a:t>
            </a:r>
            <a:r>
              <a:rPr lang="ro" sz="1500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idee frumoasă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la care vă gândiți.</a:t>
            </a:r>
            <a:endParaRPr sz="1500">
              <a:solidFill>
                <a:schemeClr val="dk1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Nunito"/>
              <a:buChar char="●"/>
            </a:pP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După ce ați scris, veniți pe rând și </a:t>
            </a:r>
            <a:r>
              <a:rPr lang="ro" sz="1500" b="1" i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așezați                                                                                                     cărămizile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 voastre pe tablă, una lângă alta,                                                                                       pentru a construi împreună un </a:t>
            </a:r>
            <a:r>
              <a:rPr lang="ro" sz="1500" b="1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zid</a:t>
            </a:r>
            <a:r>
              <a:rPr lang="ro" sz="1500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.</a:t>
            </a:r>
            <a:endParaRPr sz="18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6825" y="1730950"/>
            <a:ext cx="4836426" cy="3370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/>
          <p:nvPr/>
        </p:nvSpPr>
        <p:spPr>
          <a:xfrm>
            <a:off x="140925" y="331978"/>
            <a:ext cx="4491900" cy="2251500"/>
          </a:xfrm>
          <a:prstGeom prst="roundRect">
            <a:avLst>
              <a:gd name="adj" fmla="val 16667"/>
            </a:avLst>
          </a:prstGeom>
          <a:solidFill>
            <a:srgbClr val="FAEFDA"/>
          </a:solidFill>
          <a:ln w="17525" cap="flat" cmpd="sng">
            <a:solidFill>
              <a:srgbClr val="573B06">
                <a:alpha val="2000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6150" tIns="126150" rIns="126150" bIns="126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32"/>
          </a:p>
        </p:txBody>
      </p:sp>
      <p:sp>
        <p:nvSpPr>
          <p:cNvPr id="95" name="Google Shape;95;p18"/>
          <p:cNvSpPr txBox="1"/>
          <p:nvPr/>
        </p:nvSpPr>
        <p:spPr>
          <a:xfrm>
            <a:off x="61075" y="326850"/>
            <a:ext cx="421500" cy="6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 sz="2160">
                <a:solidFill>
                  <a:srgbClr val="573B06"/>
                </a:solidFill>
              </a:rPr>
              <a:t>🔑</a:t>
            </a:r>
            <a:endParaRPr sz="2160">
              <a:solidFill>
                <a:srgbClr val="573B06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612551" y="395449"/>
            <a:ext cx="3907800" cy="22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6150" tIns="126150" rIns="126150" bIns="126150" anchor="t" anchorCtr="0">
            <a:noAutofit/>
          </a:bodyPr>
          <a:lstStyle/>
          <a:p>
            <a:pPr marL="0" marR="0" lvl="0" indent="0" algn="l" rtl="0">
              <a:spcBef>
                <a:spcPts val="497"/>
              </a:spcBef>
              <a:spcAft>
                <a:spcPts val="497"/>
              </a:spcAft>
              <a:buNone/>
            </a:pPr>
            <a:r>
              <a:rPr lang="ro" sz="2318">
                <a:solidFill>
                  <a:srgbClr val="573B06"/>
                </a:solidFill>
                <a:latin typeface="Lexend"/>
                <a:ea typeface="Lexend"/>
                <a:cs typeface="Lexend"/>
                <a:sym typeface="Lexend"/>
              </a:rPr>
              <a:t>Europa nu este doar un continent, ci o mare familie de prieteni, inclusiv ai Republicii Moldova!</a:t>
            </a:r>
            <a:endParaRPr sz="2318">
              <a:solidFill>
                <a:srgbClr val="573B06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0575" y="0"/>
            <a:ext cx="4010225" cy="418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7000" y="2717124"/>
            <a:ext cx="2922335" cy="2191751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/>
          <p:nvPr/>
        </p:nvSpPr>
        <p:spPr>
          <a:xfrm>
            <a:off x="5275025" y="4373150"/>
            <a:ext cx="3393900" cy="690300"/>
          </a:xfrm>
          <a:prstGeom prst="roundRect">
            <a:avLst>
              <a:gd name="adj" fmla="val 16667"/>
            </a:avLst>
          </a:prstGeom>
          <a:solidFill>
            <a:schemeClr val="lt2"/>
          </a:solidFill>
          <a:ln w="131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o"/>
              <a:t>Rădăcinile noastre, dar și visurile noastre sunt legate de EUROPA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5991623" cy="302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2050" y="2695325"/>
            <a:ext cx="3619499" cy="1923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2550" y="3012125"/>
            <a:ext cx="3619499" cy="1923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9175" y="294472"/>
            <a:ext cx="2862175" cy="1923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Office PowerPoint</Application>
  <PresentationFormat>Expunere pe ecran (16:9)</PresentationFormat>
  <Paragraphs>38</Paragraphs>
  <Slides>7</Slides>
  <Notes>7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7</vt:i4>
      </vt:variant>
    </vt:vector>
  </HeadingPairs>
  <TitlesOfParts>
    <vt:vector size="11" baseType="lpstr">
      <vt:lpstr>Lexend</vt:lpstr>
      <vt:lpstr>Nunito</vt:lpstr>
      <vt:lpstr>Arial</vt:lpstr>
      <vt:lpstr>Simple Light</vt:lpstr>
      <vt:lpstr>Prezentare PowerPoint</vt:lpstr>
      <vt:lpstr>Ați văzut o poveste frumoasă despre țara noastră… haideți să descoperim împreună ce ne-a învățat ea.   Pentru a ne organiza ideile, vom lucra cu o steluță inteligentă. 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Valentina Olaru</cp:lastModifiedBy>
  <cp:revision>1</cp:revision>
  <dcterms:modified xsi:type="dcterms:W3CDTF">2026-05-05T15:05:43Z</dcterms:modified>
</cp:coreProperties>
</file>